
<file path=[Content_Types].xml><?xml version="1.0" encoding="utf-8"?>
<Types xmlns="http://schemas.openxmlformats.org/package/2006/content-types">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9" r:id="rId3"/>
    <p:sldId id="290" r:id="rId5"/>
    <p:sldId id="318" r:id="rId6"/>
    <p:sldId id="529" r:id="rId7"/>
    <p:sldId id="381" r:id="rId8"/>
    <p:sldId id="489" r:id="rId9"/>
    <p:sldId id="510" r:id="rId10"/>
    <p:sldId id="544" r:id="rId11"/>
    <p:sldId id="545" r:id="rId12"/>
    <p:sldId id="554" r:id="rId13"/>
    <p:sldId id="546" r:id="rId14"/>
    <p:sldId id="306" r:id="rId15"/>
    <p:sldId id="308" r:id="rId16"/>
    <p:sldId id="315" r:id="rId17"/>
    <p:sldId id="424" r:id="rId18"/>
    <p:sldId id="425" r:id="rId19"/>
    <p:sldId id="547" r:id="rId20"/>
    <p:sldId id="265"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11" autoAdjust="0"/>
    <p:restoredTop sz="89296" autoAdjust="0"/>
  </p:normalViewPr>
  <p:slideViewPr>
    <p:cSldViewPr snapToGrid="0">
      <p:cViewPr varScale="1">
        <p:scale>
          <a:sx n="107" d="100"/>
          <a:sy n="107" d="100"/>
        </p:scale>
        <p:origin x="192" y="224"/>
      </p:cViewPr>
      <p:guideLst>
        <p:guide orient="horz" pos="2237"/>
        <p:guide pos="38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基于深度注意扩散图神经网络的文本分类</a:t>
            </a:r>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a:latin typeface="Times New Roman Regular" panose="02020603050405020304" charset="0"/>
                <a:cs typeface="Times New Roman Regular" panose="02020603050405020304" charset="0"/>
                <a:sym typeface="+mn-ea"/>
              </a:rPr>
              <a:t>我们通过扩散机制计算复杂网络中不直接连接的节点之间的注意力</a:t>
            </a:r>
            <a:endParaRPr>
              <a:latin typeface="Times New Roman Regular" panose="02020603050405020304" charset="0"/>
              <a:cs typeface="Times New Roman Regular" panose="02020603050405020304" charset="0"/>
              <a:sym typeface="+mn-ea"/>
            </a:endParaRPr>
          </a:p>
          <a:p>
            <a:r>
              <a:rPr>
                <a:latin typeface="Arial" panose="020B0604020202090204" pitchFamily="34" charset="0"/>
                <a:cs typeface="Arial" panose="020B0604020202090204" pitchFamily="34" charset="0"/>
                <a:sym typeface="+mn-ea"/>
              </a:rPr>
              <a:t>Γ</a:t>
            </a:r>
            <a:r>
              <a:rPr lang="en-US">
                <a:latin typeface="Arial" panose="020B0604020202090204" pitchFamily="34" charset="0"/>
                <a:cs typeface="Arial" panose="020B0604020202090204" pitchFamily="34" charset="0"/>
                <a:sym typeface="+mn-ea"/>
              </a:rPr>
              <a:t>(</a:t>
            </a:r>
            <a:r>
              <a:rPr>
                <a:latin typeface="Times New Roman Regular" panose="02020603050405020304" charset="0"/>
                <a:cs typeface="Times New Roman Regular" panose="02020603050405020304" charset="0"/>
                <a:sym typeface="+mn-ea"/>
              </a:rPr>
              <a:t>图的注意扩散矩阵</a:t>
            </a:r>
            <a:r>
              <a:rPr lang="en-US">
                <a:latin typeface="Times New Roman Regular" panose="02020603050405020304" charset="0"/>
                <a:cs typeface="Times New Roman Regular" panose="02020603050405020304" charset="0"/>
                <a:sym typeface="+mn-ea"/>
              </a:rPr>
              <a:t>)</a:t>
            </a:r>
            <a:endParaRPr lang="en-US">
              <a:latin typeface="Times New Roman Regular" panose="02020603050405020304" charset="0"/>
              <a:cs typeface="Times New Roman Regular" panose="02020603050405020304" charset="0"/>
              <a:sym typeface="+mn-ea"/>
            </a:endParaRPr>
          </a:p>
          <a:p>
            <a:r>
              <a:rPr lang="en-US">
                <a:latin typeface="Times New Roman Regular" panose="02020603050405020304" charset="0"/>
                <a:cs typeface="Times New Roman Regular" panose="02020603050405020304" charset="0"/>
                <a:sym typeface="+mn-ea"/>
              </a:rPr>
              <a:t>为了进一步提高注意-注意扩散层的表达能力，我们提出了一种多头注意-注意扩散机制。具体来说，我们首先计算每个头部依赖的注意扩散，然后对它们进行聚合。输出特征表示如下</a:t>
            </a:r>
            <a:endParaRPr lang="en-US">
              <a:latin typeface="Times New Roman Regular" panose="02020603050405020304" charset="0"/>
              <a:cs typeface="Times New Roman Regular" panose="02020603050405020304" charset="0"/>
              <a:sym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a:latin typeface="Times New Roman Regular" panose="02020603050405020304" charset="0"/>
              <a:cs typeface="Times New Roman Regular" panose="02020603050405020304" charset="0"/>
              <a:sym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Multi-task learning methods（</a:t>
            </a:r>
            <a:r>
              <a:rPr lang="en-US" altLang="zh-CN"/>
              <a:t>MTL</a:t>
            </a:r>
            <a:r>
              <a:rPr lang="zh-CN" altLang="en-US"/>
              <a:t>）</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不同输入类型的司法事实的结果比较</a:t>
            </a:r>
            <a:endParaRPr lang="zh-CN" altLang="en-US"/>
          </a:p>
          <a:p>
            <a:r>
              <a:rPr lang="zh-CN" altLang="en-US"/>
              <a:t>夫妻债务   利益纠纷</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000" dirty="0"/>
              <a:t>文本分类是自然语言处理中的一项基础性工作，有着广泛的应用。近年来，图神经网络因其强大的表示能力而受到广泛关注。然而，现有的基于GNN的文本分类方法大多只考虑了单跳邻域和文本中的低频信息，不能充分利用文档丰富的上下文信息:此外，用于构建单词-单词边缘的滑动窗口通常并不大。这使得远程文字互动成为不可能。</a:t>
            </a:r>
            <a:r>
              <a:rPr lang="zh-CN" altLang="en-US" sz="1200" b="0" i="0" kern="1200">
                <a:solidFill>
                  <a:schemeClr val="tx1"/>
                </a:solidFill>
                <a:effectLst/>
                <a:latin typeface="+mn-lt"/>
                <a:ea typeface="+mn-ea"/>
                <a:cs typeface="+mn-cs"/>
              </a:rPr>
              <a:t>文本分类的性能在很大程度上依赖于模型从原始文本中提取文本特征的能力</a:t>
            </a:r>
            <a:endParaRPr lang="en-US" altLang="zh-CN" sz="100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000"/>
              <a:t>文本分类是自然语言处理中的一项基础性工作，有着广泛的应用。近年来，图神经网络因其强大的表示能力而受到广泛关注。然而，现有的基于GNN的文本分类方法大多只考虑了单跳邻域和文本中的低频信息，不能充分利用文档丰富的上下文信息:此外，用于构建单词-单词边缘的滑动窗口通常并不大。这使得远程文字互动成为不可能。</a:t>
            </a:r>
            <a:endParaRPr lang="en-US" altLang="zh-CN" sz="1000"/>
          </a:p>
        </p:txBody>
      </p:sp>
      <p:sp>
        <p:nvSpPr>
          <p:cNvPr id="4" name="灯片编号占位符 3"/>
          <p:cNvSpPr>
            <a:spLocks noGrp="1"/>
          </p:cNvSpPr>
          <p:nvPr>
            <p:ph type="sldNum" sz="quarter" idx="10"/>
          </p:nvPr>
        </p:nvSpPr>
        <p:spPr/>
        <p:txBody>
          <a:bodyPr/>
          <a:lstStyle/>
          <a:p>
            <a:fld id="{01FDA67F-B4CA-4472-A62D-C6C405E2262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latin typeface="Times New Roman Regular" panose="02020603050405020304" charset="0"/>
              <a:cs typeface="Times New Roman Regular" panose="02020603050405020304" charset="0"/>
              <a:sym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latin typeface="Times New Roman Regular" panose="02020603050405020304" charset="0"/>
              <a:cs typeface="Times New Roman Regular" panose="02020603050405020304" charset="0"/>
              <a:sym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a:latin typeface="Times New Roman Regular" panose="02020603050405020304" charset="0"/>
              <a:cs typeface="Times New Roman Regular" panose="02020603050405020304" charset="0"/>
              <a:sym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a:latin typeface="Times New Roman Regular" panose="02020603050405020304" charset="0"/>
                <a:cs typeface="Times New Roman Regular" panose="02020603050405020304" charset="0"/>
                <a:sym typeface="+mn-ea"/>
              </a:rPr>
              <a:t>然后，计算直连节点间的归一化注意力权重</a:t>
            </a:r>
            <a:endParaRPr>
              <a:latin typeface="Times New Roman Regular" panose="02020603050405020304" charset="0"/>
              <a:cs typeface="Times New Roman Regular" panose="02020603050405020304" charset="0"/>
              <a:sym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a:latin typeface="Times New Roman Regular" panose="02020603050405020304" charset="0"/>
                <a:cs typeface="Times New Roman Regular" panose="02020603050405020304" charset="0"/>
                <a:sym typeface="+mn-ea"/>
              </a:rPr>
              <a:t>我们通过扩散机制计算复杂网络中不直接连接的节点之间的注意力</a:t>
            </a:r>
            <a:endParaRPr>
              <a:latin typeface="Times New Roman Regular" panose="02020603050405020304" charset="0"/>
              <a:cs typeface="Times New Roman Regular" panose="02020603050405020304" charset="0"/>
              <a:sym typeface="+mn-ea"/>
            </a:endParaRPr>
          </a:p>
          <a:p>
            <a:r>
              <a:rPr>
                <a:latin typeface="Arial" panose="020B0604020202090204" pitchFamily="34" charset="0"/>
                <a:cs typeface="Arial" panose="020B0604020202090204" pitchFamily="34" charset="0"/>
                <a:sym typeface="+mn-ea"/>
              </a:rPr>
              <a:t>Γ</a:t>
            </a:r>
            <a:r>
              <a:rPr lang="en-US">
                <a:latin typeface="Arial" panose="020B0604020202090204" pitchFamily="34" charset="0"/>
                <a:cs typeface="Arial" panose="020B0604020202090204" pitchFamily="34" charset="0"/>
                <a:sym typeface="+mn-ea"/>
              </a:rPr>
              <a:t>(</a:t>
            </a:r>
            <a:r>
              <a:rPr>
                <a:latin typeface="Times New Roman Regular" panose="02020603050405020304" charset="0"/>
                <a:cs typeface="Times New Roman Regular" panose="02020603050405020304" charset="0"/>
                <a:sym typeface="+mn-ea"/>
              </a:rPr>
              <a:t>图的注意扩散矩阵</a:t>
            </a:r>
            <a:r>
              <a:rPr lang="en-US">
                <a:latin typeface="Times New Roman Regular" panose="02020603050405020304" charset="0"/>
                <a:cs typeface="Times New Roman Regular" panose="02020603050405020304" charset="0"/>
                <a:sym typeface="+mn-ea"/>
              </a:rPr>
              <a:t>)</a:t>
            </a:r>
            <a:endParaRPr lang="en-US">
              <a:latin typeface="Times New Roman Regular" panose="02020603050405020304" charset="0"/>
              <a:cs typeface="Times New Roman Regular" panose="02020603050405020304" charset="0"/>
              <a:sym typeface="+mn-ea"/>
            </a:endParaRPr>
          </a:p>
          <a:p>
            <a:r>
              <a:rPr lang="en-US">
                <a:latin typeface="Times New Roman Regular" panose="02020603050405020304" charset="0"/>
                <a:cs typeface="Times New Roman Regular" panose="02020603050405020304" charset="0"/>
                <a:sym typeface="+mn-ea"/>
              </a:rPr>
              <a:t>为了进一步提高注意-注意扩散层的表达能力，我们提出了一种多头注意-注意扩散机制。具体来说，我们首先计算每个头部依赖的注意扩散，然后对它们进行聚合。输出特征表示如下</a:t>
            </a:r>
            <a:endParaRPr lang="en-US">
              <a:latin typeface="Times New Roman Regular" panose="02020603050405020304" charset="0"/>
              <a:cs typeface="Times New Roman Regular" panose="02020603050405020304" charset="0"/>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endParaRPr lang="zh-CN" altLang="en-US" dirty="0"/>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endParaRPr lang="zh-CN" altLang="en-US" dirty="0"/>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A1BC03B-13BB-476B-B07A-5829C6179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8.png"/><Relationship Id="rId13" Type="http://schemas.openxmlformats.org/officeDocument/2006/relationships/image" Target="../media/image7.png"/><Relationship Id="rId12" Type="http://schemas.openxmlformats.org/officeDocument/2006/relationships/image" Target="../media/image6.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fld>
            <a:endParaRPr lang="zh-CN" altLang="en-US"/>
          </a:p>
        </p:txBody>
      </p:sp>
      <p:grpSp>
        <p:nvGrpSpPr>
          <p:cNvPr id="15" name="组合 14"/>
          <p:cNvGrpSpPr/>
          <p:nvPr/>
        </p:nvGrpSpPr>
        <p:grpSpPr>
          <a:xfrm>
            <a:off x="0" y="0"/>
            <a:ext cx="12291084" cy="608944"/>
            <a:chOff x="0" y="0"/>
            <a:chExt cx="12291084" cy="608944"/>
          </a:xfrm>
        </p:grpSpPr>
        <p:pic>
          <p:nvPicPr>
            <p:cNvPr id="16" name="图片 15"/>
            <p:cNvPicPr>
              <a:picLocks noChangeAspect="1"/>
            </p:cNvPicPr>
            <p:nvPr/>
          </p:nvPicPr>
          <p:blipFill>
            <a:blip r:embed="rId12">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3"/>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4"/>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27.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xml"/><Relationship Id="rId7" Type="http://schemas.openxmlformats.org/officeDocument/2006/relationships/image" Target="../media/image11.png"/><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2.xml"/><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image" Target="../media/image25.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3.png"/><Relationship Id="rId7" Type="http://schemas.openxmlformats.org/officeDocument/2006/relationships/image" Target="../media/image32.png"/><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0" Type="http://schemas.openxmlformats.org/officeDocument/2006/relationships/notesSlide" Target="../notesSlides/notesSlide9.xml"/><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53985"/>
            <a:ext cx="12620625" cy="1107996"/>
            <a:chOff x="0" y="-53985"/>
            <a:chExt cx="12620625" cy="1107996"/>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288145" y="286375"/>
              <a:ext cx="3332480" cy="645160"/>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      </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1791335" cy="337185"/>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3"/>
              <a:ext cx="3403734" cy="849946"/>
            </a:xfrm>
            <a:prstGeom prst="rect">
              <a:avLst/>
            </a:prstGeom>
          </p:spPr>
        </p:pic>
        <p:sp>
          <p:nvSpPr>
            <p:cNvPr id="9" name="矩形 8"/>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330510" y="72722"/>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0" y="1264747"/>
            <a:ext cx="12241168" cy="4750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10504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23644" y="1567856"/>
            <a:ext cx="11944160" cy="1198880"/>
          </a:xfrm>
          <a:prstGeom prst="rect">
            <a:avLst/>
          </a:prstGeom>
        </p:spPr>
        <p:txBody>
          <a:bodyPr wrap="square">
            <a:spAutoFit/>
          </a:bodyPr>
          <a:lstStyle/>
          <a:p>
            <a:pPr algn="ctr"/>
            <a:r>
              <a:rPr lang="en-US" altLang="zh-CN" sz="3600" b="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Deep Attention Diffusion Graph Neural Networks </a:t>
            </a:r>
            <a:endParaRPr lang="en-US" altLang="zh-CN" sz="3600" b="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algn="ctr"/>
            <a:r>
              <a:rPr lang="en-US" altLang="zh-CN" sz="3600" b="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for Text Classification</a:t>
            </a:r>
            <a:endParaRPr lang="en-US" altLang="zh-CN" sz="3600" b="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4" name="图片 23"/>
          <p:cNvPicPr>
            <a:picLocks noChangeAspect="1"/>
          </p:cNvPicPr>
          <p:nvPr/>
        </p:nvPicPr>
        <p:blipFill>
          <a:blip r:embed="rId6"/>
          <a:stretch>
            <a:fillRect/>
          </a:stretch>
        </p:blipFill>
        <p:spPr>
          <a:xfrm>
            <a:off x="10754995" y="6007735"/>
            <a:ext cx="1437005" cy="850265"/>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fld>
            <a:endParaRPr lang="zh-CN" altLang="en-US" dirty="0"/>
          </a:p>
        </p:txBody>
      </p:sp>
      <p:sp>
        <p:nvSpPr>
          <p:cNvPr id="23" name="矩形 22"/>
          <p:cNvSpPr/>
          <p:nvPr/>
        </p:nvSpPr>
        <p:spPr>
          <a:xfrm>
            <a:off x="289560" y="5554980"/>
            <a:ext cx="11213465" cy="460375"/>
          </a:xfrm>
          <a:prstGeom prst="rect">
            <a:avLst/>
          </a:prstGeom>
        </p:spPr>
        <p:txBody>
          <a:bodyPr wrap="square">
            <a:spAutoFit/>
          </a:bodyPr>
          <a:lstStyle/>
          <a:p>
            <a:pPr algn="ctr"/>
            <a:r>
              <a:rPr lang="zh-CN" altLang="en-US"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EMNLP-2021)</a:t>
            </a:r>
            <a:endPar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文本框 1"/>
          <p:cNvSpPr txBox="1"/>
          <p:nvPr/>
        </p:nvSpPr>
        <p:spPr>
          <a:xfrm>
            <a:off x="7756951" y="5497199"/>
            <a:ext cx="3121025" cy="46037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Jia Wang</a:t>
            </a:r>
            <a:endPar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2" name="图片 11" descr="截屏2022-01-21 下午2.39.10"/>
          <p:cNvPicPr>
            <a:picLocks noChangeAspect="1"/>
          </p:cNvPicPr>
          <p:nvPr/>
        </p:nvPicPr>
        <p:blipFill>
          <a:blip r:embed="rId7"/>
          <a:stretch>
            <a:fillRect/>
          </a:stretch>
        </p:blipFill>
        <p:spPr>
          <a:xfrm>
            <a:off x="1091565" y="2766695"/>
            <a:ext cx="10058400" cy="25850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8605"/>
            <a:ext cx="10515600" cy="603885"/>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7" name="文本框 6"/>
          <p:cNvSpPr txBox="1"/>
          <p:nvPr/>
        </p:nvSpPr>
        <p:spPr>
          <a:xfrm>
            <a:off x="195580" y="691515"/>
            <a:ext cx="11158220" cy="521970"/>
          </a:xfrm>
          <a:prstGeom prst="rect">
            <a:avLst/>
          </a:prstGeom>
          <a:noFill/>
        </p:spPr>
        <p:txBody>
          <a:bodyPr wrap="square" rtlCol="0" anchor="t">
            <a:spAutoFit/>
          </a:bodyPr>
          <a:lstStyle/>
          <a:p>
            <a:r>
              <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Key Components</a:t>
            </a:r>
            <a:endParaRPr lang="en-US" altLang="zh-CN" sz="28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9" name="图片 18" descr="截屏2022-01-24 下午10.29.16"/>
          <p:cNvPicPr>
            <a:picLocks noChangeAspect="1"/>
          </p:cNvPicPr>
          <p:nvPr/>
        </p:nvPicPr>
        <p:blipFill>
          <a:blip r:embed="rId1"/>
          <a:stretch>
            <a:fillRect/>
          </a:stretch>
        </p:blipFill>
        <p:spPr>
          <a:xfrm>
            <a:off x="6363970" y="1001395"/>
            <a:ext cx="4597400" cy="622300"/>
          </a:xfrm>
          <a:prstGeom prst="rect">
            <a:avLst/>
          </a:prstGeom>
        </p:spPr>
      </p:pic>
      <p:pic>
        <p:nvPicPr>
          <p:cNvPr id="13" name="图片 12" descr="截屏2022-02-13 上午10.03.55"/>
          <p:cNvPicPr>
            <a:picLocks noChangeAspect="1"/>
          </p:cNvPicPr>
          <p:nvPr/>
        </p:nvPicPr>
        <p:blipFill>
          <a:blip r:embed="rId2"/>
          <a:stretch>
            <a:fillRect/>
          </a:stretch>
        </p:blipFill>
        <p:spPr>
          <a:xfrm>
            <a:off x="838200" y="2546350"/>
            <a:ext cx="4991100" cy="2578100"/>
          </a:xfrm>
          <a:prstGeom prst="rect">
            <a:avLst/>
          </a:prstGeom>
        </p:spPr>
      </p:pic>
      <p:pic>
        <p:nvPicPr>
          <p:cNvPr id="14" name="图片 13" descr="截屏2022-02-13 下午12.34.08"/>
          <p:cNvPicPr>
            <a:picLocks noChangeAspect="1"/>
          </p:cNvPicPr>
          <p:nvPr/>
        </p:nvPicPr>
        <p:blipFill>
          <a:blip r:embed="rId3"/>
          <a:stretch>
            <a:fillRect/>
          </a:stretch>
        </p:blipFill>
        <p:spPr>
          <a:xfrm>
            <a:off x="6238240" y="2279650"/>
            <a:ext cx="5778500" cy="28448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8605"/>
            <a:ext cx="10515600" cy="603885"/>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7" name="文本框 6"/>
          <p:cNvSpPr txBox="1"/>
          <p:nvPr/>
        </p:nvSpPr>
        <p:spPr>
          <a:xfrm>
            <a:off x="195580" y="691515"/>
            <a:ext cx="11158220" cy="521970"/>
          </a:xfrm>
          <a:prstGeom prst="rect">
            <a:avLst/>
          </a:prstGeom>
          <a:noFill/>
        </p:spPr>
        <p:txBody>
          <a:bodyPr wrap="square" rtlCol="0" anchor="t">
            <a:spAutoFit/>
          </a:bodyPr>
          <a:lstStyle/>
          <a:p>
            <a:r>
              <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Graph-Level Representation</a:t>
            </a:r>
            <a:endParaRPr lang="en-US" altLang="zh-CN" sz="28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8" name="图片 7" descr="截屏2022-01-24 下午7.42.57"/>
          <p:cNvPicPr>
            <a:picLocks noChangeAspect="1"/>
          </p:cNvPicPr>
          <p:nvPr/>
        </p:nvPicPr>
        <p:blipFill>
          <a:blip r:embed="rId1"/>
          <a:srcRect l="2261"/>
          <a:stretch>
            <a:fillRect/>
          </a:stretch>
        </p:blipFill>
        <p:spPr>
          <a:xfrm>
            <a:off x="0" y="2479675"/>
            <a:ext cx="6065520" cy="2553335"/>
          </a:xfrm>
          <a:prstGeom prst="rect">
            <a:avLst/>
          </a:prstGeom>
        </p:spPr>
      </p:pic>
      <p:pic>
        <p:nvPicPr>
          <p:cNvPr id="3" name="图片 2" descr="截屏2022-01-24 下午10.36.50"/>
          <p:cNvPicPr>
            <a:picLocks noChangeAspect="1"/>
          </p:cNvPicPr>
          <p:nvPr/>
        </p:nvPicPr>
        <p:blipFill>
          <a:blip r:embed="rId2"/>
          <a:stretch>
            <a:fillRect/>
          </a:stretch>
        </p:blipFill>
        <p:spPr>
          <a:xfrm>
            <a:off x="6856730" y="2115185"/>
            <a:ext cx="4978400" cy="1358900"/>
          </a:xfrm>
          <a:prstGeom prst="rect">
            <a:avLst/>
          </a:prstGeom>
        </p:spPr>
      </p:pic>
      <p:pic>
        <p:nvPicPr>
          <p:cNvPr id="4" name="图片 3" descr="截屏2022-01-24 下午10.37.14"/>
          <p:cNvPicPr>
            <a:picLocks noChangeAspect="1"/>
          </p:cNvPicPr>
          <p:nvPr/>
        </p:nvPicPr>
        <p:blipFill>
          <a:blip r:embed="rId3"/>
          <a:stretch>
            <a:fillRect/>
          </a:stretch>
        </p:blipFill>
        <p:spPr>
          <a:xfrm>
            <a:off x="6445885" y="4474845"/>
            <a:ext cx="5613400" cy="1066800"/>
          </a:xfrm>
          <a:prstGeom prst="rect">
            <a:avLst/>
          </a:prstGeom>
        </p:spPr>
      </p:pic>
      <p:pic>
        <p:nvPicPr>
          <p:cNvPr id="5" name="图片 4" descr="截屏2022-02-13 上午11.01.35"/>
          <p:cNvPicPr>
            <a:picLocks noChangeAspect="1"/>
          </p:cNvPicPr>
          <p:nvPr/>
        </p:nvPicPr>
        <p:blipFill>
          <a:blip r:embed="rId4"/>
          <a:stretch>
            <a:fillRect/>
          </a:stretch>
        </p:blipFill>
        <p:spPr>
          <a:xfrm>
            <a:off x="7096760" y="3658870"/>
            <a:ext cx="2755900" cy="3683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4" name="图片 3" descr="截屏2022-01-24 下午10.37.44"/>
          <p:cNvPicPr>
            <a:picLocks noChangeAspect="1"/>
          </p:cNvPicPr>
          <p:nvPr/>
        </p:nvPicPr>
        <p:blipFill>
          <a:blip r:embed="rId1"/>
          <a:stretch>
            <a:fillRect/>
          </a:stretch>
        </p:blipFill>
        <p:spPr>
          <a:xfrm>
            <a:off x="2816860" y="2607945"/>
            <a:ext cx="6414135" cy="22606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3" name="图片 2" descr="截屏2022-01-24 下午10.38.18"/>
          <p:cNvPicPr>
            <a:picLocks noChangeAspect="1"/>
          </p:cNvPicPr>
          <p:nvPr/>
        </p:nvPicPr>
        <p:blipFill>
          <a:blip r:embed="rId1"/>
          <a:stretch>
            <a:fillRect/>
          </a:stretch>
        </p:blipFill>
        <p:spPr>
          <a:xfrm>
            <a:off x="1066800" y="2105660"/>
            <a:ext cx="10058400" cy="35680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4" name="图片 3" descr="截屏2022-01-24 下午10.38.44"/>
          <p:cNvPicPr>
            <a:picLocks noChangeAspect="1"/>
          </p:cNvPicPr>
          <p:nvPr/>
        </p:nvPicPr>
        <p:blipFill>
          <a:blip r:embed="rId1"/>
          <a:stretch>
            <a:fillRect/>
          </a:stretch>
        </p:blipFill>
        <p:spPr>
          <a:xfrm>
            <a:off x="1090930" y="1490980"/>
            <a:ext cx="10057765" cy="51854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455" y="62185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3" name="图片 2" descr="截屏2022-01-24 下午10.39.08"/>
          <p:cNvPicPr>
            <a:picLocks noChangeAspect="1"/>
          </p:cNvPicPr>
          <p:nvPr/>
        </p:nvPicPr>
        <p:blipFill>
          <a:blip r:embed="rId1"/>
          <a:stretch>
            <a:fillRect/>
          </a:stretch>
        </p:blipFill>
        <p:spPr>
          <a:xfrm>
            <a:off x="2846070" y="1210310"/>
            <a:ext cx="6757035" cy="5461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1950" y="902524"/>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4" name="图片 3" descr="截屏2022-01-24 下午10.39.49"/>
          <p:cNvPicPr>
            <a:picLocks noChangeAspect="1"/>
          </p:cNvPicPr>
          <p:nvPr/>
        </p:nvPicPr>
        <p:blipFill>
          <a:blip r:embed="rId1"/>
          <a:stretch>
            <a:fillRect/>
          </a:stretch>
        </p:blipFill>
        <p:spPr>
          <a:xfrm>
            <a:off x="2851785" y="1802765"/>
            <a:ext cx="6782435" cy="41783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455" y="697419"/>
            <a:ext cx="10515600" cy="588456"/>
          </a:xfrm>
        </p:spPr>
        <p:txBody>
          <a:bodyPr/>
          <a:lstStyle/>
          <a:p>
            <a:r>
              <a:rPr lang="en-US" altLang="zh-CN" sz="4400" dirty="0"/>
              <a:t>Experiments</a:t>
            </a:r>
            <a:br>
              <a:rPr lang="en-US" altLang="zh-CN" sz="3200" dirty="0">
                <a:solidFill>
                  <a:schemeClr val="accent1">
                    <a:lumMod val="50000"/>
                  </a:schemeClr>
                </a:solidFill>
                <a:latin typeface="Times New Roman" panose="02020603050405020304" pitchFamily="18" charset="0"/>
                <a:ea typeface="楷体" panose="02010609060101010101" pitchFamily="49" charset="-122"/>
              </a:rPr>
            </a:br>
            <a:endParaRPr lang="zh-CN" altLang="en-US" dirty="0"/>
          </a:p>
        </p:txBody>
      </p:sp>
      <p:pic>
        <p:nvPicPr>
          <p:cNvPr id="3" name="图片 2" descr="截屏2022-01-24 下午10.40.27"/>
          <p:cNvPicPr>
            <a:picLocks noChangeAspect="1"/>
          </p:cNvPicPr>
          <p:nvPr/>
        </p:nvPicPr>
        <p:blipFill>
          <a:blip r:embed="rId1"/>
          <a:stretch>
            <a:fillRect/>
          </a:stretch>
        </p:blipFill>
        <p:spPr>
          <a:xfrm>
            <a:off x="3325495" y="1098550"/>
            <a:ext cx="5541010" cy="55721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marL="0" indent="0" algn="ctr">
              <a:buNone/>
            </a:pPr>
            <a:r>
              <a:rPr lang="en-US" altLang="zh-CN" sz="8000" b="0" dirty="0">
                <a:solidFill>
                  <a:schemeClr val="tx1"/>
                </a:solidFill>
                <a:effectLst/>
              </a:rPr>
              <a:t>Thanks</a:t>
            </a:r>
            <a:r>
              <a:rPr sz="8000" b="0" dirty="0">
                <a:solidFill>
                  <a:schemeClr val="tx1"/>
                </a:solidFill>
                <a:effectLst/>
              </a:rPr>
              <a:t>！</a:t>
            </a:r>
            <a:endParaRPr sz="8000" b="0" dirty="0">
              <a:solidFill>
                <a:schemeClr val="tx1"/>
              </a:solidFill>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53985"/>
            <a:ext cx="12204000" cy="1107996"/>
            <a:chOff x="0" y="-53985"/>
            <a:chExt cx="12204000" cy="1107996"/>
          </a:xfrm>
        </p:grpSpPr>
        <p:pic>
          <p:nvPicPr>
            <p:cNvPr id="17" name="图片 16"/>
            <p:cNvPicPr>
              <a:picLocks noChangeAspect="1"/>
            </p:cNvPicPr>
            <p:nvPr/>
          </p:nvPicPr>
          <p:blipFill>
            <a:blip r:embed="rId1">
              <a:duotone>
                <a:schemeClr val="accent1">
                  <a:shade val="45000"/>
                  <a:satMod val="135000"/>
                </a:schemeClr>
                <a:prstClr val="white"/>
              </a:duotone>
              <a:extLst>
                <a:ext uri="{BEBA8EAE-BF5A-486C-A8C5-ECC9F3942E4B}">
                  <a14:imgProps xmlns:a14="http://schemas.microsoft.com/office/drawing/2010/main">
                    <a14:imgLayer r:embed="rId2">
                      <a14:imgEffect>
                        <a14:artisticCrisscrossEtching trans="75000"/>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3"/>
            <a:stretch>
              <a:fillRect/>
            </a:stretch>
          </p:blipFill>
          <p:spPr>
            <a:xfrm>
              <a:off x="11503025" y="127573"/>
              <a:ext cx="571764" cy="720000"/>
            </a:xfrm>
            <a:prstGeom prst="rect">
              <a:avLst/>
            </a:prstGeom>
          </p:spPr>
        </p:pic>
        <p:sp>
          <p:nvSpPr>
            <p:cNvPr id="6" name="矩形 5"/>
            <p:cNvSpPr/>
            <p:nvPr/>
          </p:nvSpPr>
          <p:spPr>
            <a:xfrm>
              <a:off x="9618133" y="251883"/>
              <a:ext cx="2573866"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4"/>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5"/>
            <a:srcRect b="25639"/>
            <a:stretch>
              <a:fillRect/>
            </a:stretch>
          </p:blipFill>
          <p:spPr>
            <a:xfrm>
              <a:off x="883306" y="73273"/>
              <a:ext cx="3403734" cy="849946"/>
            </a:xfrm>
            <a:prstGeom prst="rect">
              <a:avLst/>
            </a:prstGeom>
          </p:spPr>
        </p:pic>
        <p:sp>
          <p:nvSpPr>
            <p:cNvPr id="9" name="矩形 8"/>
            <p:cNvSpPr/>
            <p:nvPr/>
          </p:nvSpPr>
          <p:spPr>
            <a:xfrm>
              <a:off x="1004107" y="-53985"/>
              <a:ext cx="2501413" cy="1107996"/>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0"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9211" y="1017284"/>
            <a:ext cx="12204000" cy="45114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6"/>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fld>
            <a:endParaRPr lang="zh-CN" altLang="en-US"/>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093" y="1879468"/>
            <a:ext cx="4807712" cy="3234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文本框 21"/>
          <p:cNvSpPr txBox="1"/>
          <p:nvPr/>
        </p:nvSpPr>
        <p:spPr>
          <a:xfrm>
            <a:off x="5734788" y="2332674"/>
            <a:ext cx="3657600" cy="2553335"/>
          </a:xfrm>
          <a:prstGeom prst="rect">
            <a:avLst/>
          </a:prstGeom>
          <a:noFill/>
        </p:spPr>
        <p:txBody>
          <a:bodyPr wrap="square" rtlCol="0" anchor="ctr">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 Introduction</a:t>
            </a:r>
            <a:endPar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 Approach</a:t>
            </a:r>
            <a:endPar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 Experiments</a:t>
            </a:r>
            <a:endPar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a:p>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8878"/>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Introduction</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sp>
        <p:nvSpPr>
          <p:cNvPr id="5" name="文本框 4"/>
          <p:cNvSpPr txBox="1"/>
          <p:nvPr/>
        </p:nvSpPr>
        <p:spPr>
          <a:xfrm>
            <a:off x="0" y="857250"/>
            <a:ext cx="12302490" cy="7477760"/>
          </a:xfrm>
          <a:prstGeom prst="rect">
            <a:avLst/>
          </a:prstGeom>
          <a:noFill/>
        </p:spPr>
        <p:txBody>
          <a:bodyPr wrap="square" rtlCol="0" anchor="t">
            <a:spAutoFit/>
          </a:bodyPr>
          <a:lstStyle/>
          <a:p>
            <a:r>
              <a:rPr lang="en-US" sz="240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Despite the success of the mentioned models, several serious limitations of prevalent GNNs hinder their </a:t>
            </a:r>
            <a:r>
              <a:rPr sz="2400" dirty="0" err="1">
                <a:latin typeface="Times New Roman" panose="02020603050405020304" pitchFamily="18" charset="0"/>
                <a:cs typeface="Times New Roman" panose="02020603050405020304" pitchFamily="18" charset="0"/>
              </a:rPr>
              <a:t>performance,which</a:t>
            </a:r>
            <a:r>
              <a:rPr sz="2400" dirty="0">
                <a:latin typeface="Times New Roman" panose="02020603050405020304" pitchFamily="18" charset="0"/>
                <a:cs typeface="Times New Roman" panose="02020603050405020304" pitchFamily="18" charset="0"/>
              </a:rPr>
              <a:t> is mainly attributed to the following factors: </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zh-CN" altLang="en-US" sz="2400" dirty="0">
                <a:latin typeface="Times New Roman Regular" panose="02020603050405020304" charset="0"/>
                <a:cs typeface="Times New Roman Regular" panose="02020603050405020304" charset="0"/>
                <a:sym typeface="+mn-ea"/>
              </a:rPr>
              <a:t>• </a:t>
            </a:r>
            <a:r>
              <a:rPr lang="zh-CN" altLang="en-US" sz="2400" dirty="0">
                <a:solidFill>
                  <a:srgbClr val="FF0000"/>
                </a:solidFill>
                <a:latin typeface="Times New Roman Regular" panose="02020603050405020304" charset="0"/>
                <a:cs typeface="Times New Roman Regular" panose="02020603050405020304" charset="0"/>
                <a:sym typeface="+mn-ea"/>
              </a:rPr>
              <a:t>Restricted Receptive Fields </a:t>
            </a:r>
            <a:r>
              <a:rPr lang="en-US" altLang="zh-CN" sz="2400" dirty="0">
                <a:solidFill>
                  <a:srgbClr val="FF0000"/>
                </a:solidFill>
                <a:latin typeface="Times New Roman Regular" panose="02020603050405020304" charset="0"/>
                <a:cs typeface="Times New Roman Regular" panose="02020603050405020304" charset="0"/>
                <a:sym typeface="+mn-ea"/>
              </a:rPr>
              <a:t>:</a:t>
            </a:r>
            <a:r>
              <a:rPr lang="zh-CN" altLang="en-US" sz="2400" dirty="0">
                <a:latin typeface="Times New Roman Regular" panose="02020603050405020304" charset="0"/>
                <a:cs typeface="Times New Roman Regular" panose="02020603050405020304" charset="0"/>
                <a:sym typeface="+mn-ea"/>
              </a:rPr>
              <a:t> </a:t>
            </a:r>
            <a:endParaRPr lang="zh-CN" altLang="en-US" sz="2400" dirty="0">
              <a:latin typeface="Times New Roman Regular" panose="02020603050405020304" charset="0"/>
              <a:cs typeface="Times New Roman Regular" panose="02020603050405020304" charset="0"/>
              <a:sym typeface="+mn-ea"/>
            </a:endParaRPr>
          </a:p>
          <a:p>
            <a:r>
              <a:rPr lang="zh-CN" altLang="en-US" sz="2400" dirty="0">
                <a:latin typeface="Times New Roman Regular" panose="02020603050405020304" charset="0"/>
                <a:cs typeface="Times New Roman Regular" panose="02020603050405020304" charset="0"/>
                <a:sym typeface="+mn-ea"/>
              </a:rPr>
              <a:t>  Most previous approaches allow a word in the graph to access direct neighborhoods. Moreover,       the sliding window used to build word-word edges is typically not large.</a:t>
            </a:r>
            <a:endParaRPr lang="zh-CN" altLang="en-US" sz="2400" dirty="0">
              <a:latin typeface="Times New Roman Regular" panose="02020603050405020304" charset="0"/>
              <a:cs typeface="Times New Roman Regular" panose="02020603050405020304" charset="0"/>
              <a:sym typeface="+mn-ea"/>
            </a:endParaRPr>
          </a:p>
          <a:p>
            <a:r>
              <a:rPr lang="zh-CN" altLang="en-US" sz="2400" dirty="0">
                <a:latin typeface="Times New Roman Regular" panose="02020603050405020304" charset="0"/>
                <a:cs typeface="Times New Roman Regular" panose="02020603050405020304" charset="0"/>
                <a:sym typeface="+mn-ea"/>
              </a:rPr>
              <a:t>• </a:t>
            </a:r>
            <a:r>
              <a:rPr lang="zh-CN" altLang="en-US" sz="2400" dirty="0">
                <a:solidFill>
                  <a:srgbClr val="FF0000"/>
                </a:solidFill>
                <a:latin typeface="Times New Roman Regular" panose="02020603050405020304" charset="0"/>
                <a:cs typeface="Times New Roman Regular" panose="02020603050405020304" charset="0"/>
                <a:sym typeface="+mn-ea"/>
              </a:rPr>
              <a:t>Shallow Layers </a:t>
            </a:r>
            <a:r>
              <a:rPr lang="en-US" altLang="zh-CN" sz="2400" dirty="0">
                <a:solidFill>
                  <a:srgbClr val="FF0000"/>
                </a:solidFill>
                <a:latin typeface="Times New Roman Regular" panose="02020603050405020304" charset="0"/>
                <a:cs typeface="Times New Roman Regular" panose="02020603050405020304" charset="0"/>
                <a:sym typeface="+mn-ea"/>
              </a:rPr>
              <a:t>:</a:t>
            </a:r>
            <a:r>
              <a:rPr lang="zh-CN" altLang="en-US" sz="2400" dirty="0">
                <a:latin typeface="Times New Roman Regular" panose="02020603050405020304" charset="0"/>
                <a:cs typeface="Times New Roman Regular" panose="02020603050405020304" charset="0"/>
                <a:sym typeface="+mn-ea"/>
              </a:rPr>
              <a:t> </a:t>
            </a:r>
            <a:endParaRPr lang="zh-CN" altLang="en-US" sz="2400" dirty="0">
              <a:latin typeface="Times New Roman Regular" panose="02020603050405020304" charset="0"/>
              <a:cs typeface="Times New Roman Regular" panose="02020603050405020304" charset="0"/>
              <a:sym typeface="+mn-ea"/>
            </a:endParaRPr>
          </a:p>
          <a:p>
            <a:r>
              <a:rPr lang="zh-CN" altLang="en-US" sz="2400" dirty="0">
                <a:latin typeface="Times New Roman Regular" panose="02020603050405020304" charset="0"/>
                <a:cs typeface="Times New Roman Regular" panose="02020603050405020304" charset="0"/>
                <a:sym typeface="+mn-ea"/>
              </a:rPr>
              <a:t>   </a:t>
            </a:r>
            <a:r>
              <a:rPr lang="en-US" altLang="zh-CN" sz="2400" dirty="0">
                <a:latin typeface="Times New Roman Regular" panose="02020603050405020304" charset="0"/>
                <a:cs typeface="Times New Roman Regular" panose="02020603050405020304" charset="0"/>
                <a:sym typeface="+mn-ea"/>
              </a:rPr>
              <a:t>A</a:t>
            </a:r>
            <a:r>
              <a:rPr lang="zh-CN" altLang="en-US" sz="2400" dirty="0">
                <a:latin typeface="Times New Roman Regular" panose="02020603050405020304" charset="0"/>
                <a:cs typeface="Times New Roman Regular" panose="02020603050405020304" charset="0"/>
                <a:sym typeface="+mn-ea"/>
              </a:rPr>
              <a:t> common challenge faced by most GNNs is that performance degrades severely when stacking multiple layers to exploit larger receptive fields</a:t>
            </a:r>
            <a:r>
              <a:rPr lang="en-US" altLang="zh-CN" sz="2400" dirty="0">
                <a:latin typeface="Times New Roman Regular" panose="02020603050405020304" charset="0"/>
                <a:cs typeface="Times New Roman Regular" panose="02020603050405020304" charset="0"/>
                <a:sym typeface="+mn-ea"/>
              </a:rPr>
              <a:t>.</a:t>
            </a:r>
            <a:endParaRPr lang="en-US" altLang="zh-CN" sz="2400" dirty="0">
              <a:latin typeface="Times New Roman Regular" panose="02020603050405020304" charset="0"/>
              <a:cs typeface="Times New Roman Regular" panose="02020603050405020304" charset="0"/>
              <a:sym typeface="+mn-ea"/>
            </a:endParaRPr>
          </a:p>
          <a:p>
            <a:r>
              <a:rPr lang="zh-CN" altLang="en-US" sz="2400" dirty="0">
                <a:latin typeface="Times New Roman Regular" panose="02020603050405020304" charset="0"/>
                <a:cs typeface="Times New Roman Regular" panose="02020603050405020304" charset="0"/>
                <a:sym typeface="+mn-ea"/>
              </a:rPr>
              <a:t>• </a:t>
            </a:r>
            <a:r>
              <a:rPr lang="zh-CN" altLang="en-US" sz="2400" dirty="0">
                <a:solidFill>
                  <a:srgbClr val="FF0000"/>
                </a:solidFill>
                <a:latin typeface="Times New Roman Regular" panose="02020603050405020304" charset="0"/>
                <a:cs typeface="Times New Roman Regular" panose="02020603050405020304" charset="0"/>
                <a:sym typeface="+mn-ea"/>
              </a:rPr>
              <a:t> Non-Precision Document-Level Representations </a:t>
            </a:r>
            <a:r>
              <a:rPr lang="en-US" altLang="zh-CN" sz="2400" dirty="0">
                <a:solidFill>
                  <a:srgbClr val="FF0000"/>
                </a:solidFill>
                <a:latin typeface="Times New Roman Regular" panose="02020603050405020304" charset="0"/>
                <a:cs typeface="Times New Roman Regular" panose="02020603050405020304" charset="0"/>
                <a:sym typeface="+mn-ea"/>
              </a:rPr>
              <a:t>:</a:t>
            </a:r>
            <a:r>
              <a:rPr lang="zh-CN" altLang="en-US" sz="2400" dirty="0">
                <a:latin typeface="Times New Roman Regular" panose="02020603050405020304" charset="0"/>
                <a:cs typeface="Times New Roman Regular" panose="02020603050405020304" charset="0"/>
                <a:sym typeface="+mn-ea"/>
              </a:rPr>
              <a:t> </a:t>
            </a:r>
            <a:endParaRPr lang="zh-CN" altLang="en-US" sz="2400" dirty="0">
              <a:latin typeface="Times New Roman Regular" panose="02020603050405020304" charset="0"/>
              <a:cs typeface="Times New Roman Regular" panose="02020603050405020304" charset="0"/>
              <a:sym typeface="+mn-ea"/>
            </a:endParaRPr>
          </a:p>
          <a:p>
            <a:r>
              <a:rPr lang="zh-CN" altLang="en-US" sz="2400" dirty="0">
                <a:latin typeface="Times New Roman Regular" panose="02020603050405020304" charset="0"/>
                <a:cs typeface="Times New Roman Regular" panose="02020603050405020304" charset="0"/>
                <a:sym typeface="+mn-ea"/>
              </a:rPr>
              <a:t>   This weakens the effect of some key nodes and significantly reduces the expressiveness of the model since different words play distinct roles in the text.</a:t>
            </a:r>
            <a:endParaRPr lang="zh-CN" altLang="en-US" sz="2400" dirty="0">
              <a:latin typeface="Times New Roman Regular" panose="02020603050405020304" charset="0"/>
              <a:cs typeface="Times New Roman Regular" panose="02020603050405020304" charset="0"/>
              <a:sym typeface="+mn-ea"/>
            </a:endParaRPr>
          </a:p>
          <a:p>
            <a:r>
              <a:rPr lang="zh-CN" altLang="en-US" sz="2400" dirty="0">
                <a:latin typeface="Times New Roman Regular" panose="02020603050405020304" charset="0"/>
                <a:cs typeface="Times New Roman Regular" panose="02020603050405020304" charset="0"/>
                <a:sym typeface="+mn-ea"/>
              </a:rPr>
              <a:t>• </a:t>
            </a:r>
            <a:r>
              <a:rPr lang="zh-CN" altLang="en-US" sz="2400" dirty="0">
                <a:solidFill>
                  <a:srgbClr val="FF0000"/>
                </a:solidFill>
                <a:latin typeface="Times New Roman Regular" panose="02020603050405020304" charset="0"/>
                <a:cs typeface="Times New Roman Regular" panose="02020603050405020304" charset="0"/>
                <a:sym typeface="+mn-ea"/>
              </a:rPr>
              <a:t> Low-Pass Filters </a:t>
            </a:r>
            <a:r>
              <a:rPr lang="en-US" altLang="zh-CN" sz="2400" dirty="0">
                <a:solidFill>
                  <a:srgbClr val="FF0000"/>
                </a:solidFill>
                <a:latin typeface="Times New Roman Regular" panose="02020603050405020304" charset="0"/>
                <a:cs typeface="Times New Roman Regular" panose="02020603050405020304" charset="0"/>
                <a:sym typeface="+mn-ea"/>
              </a:rPr>
              <a:t>:</a:t>
            </a:r>
            <a:endParaRPr lang="en-US" altLang="zh-CN" sz="2400" dirty="0">
              <a:solidFill>
                <a:srgbClr val="FF0000"/>
              </a:solidFill>
              <a:latin typeface="Times New Roman Regular" panose="02020603050405020304" charset="0"/>
              <a:cs typeface="Times New Roman Regular" panose="02020603050405020304" charset="0"/>
              <a:sym typeface="+mn-ea"/>
            </a:endParaRPr>
          </a:p>
          <a:p>
            <a:r>
              <a:rPr lang="en-US" altLang="zh-CN" sz="2400" dirty="0">
                <a:solidFill>
                  <a:srgbClr val="FF0000"/>
                </a:solidFill>
                <a:latin typeface="Times New Roman Regular" panose="02020603050405020304" charset="0"/>
                <a:cs typeface="Times New Roman Regular" panose="02020603050405020304" charset="0"/>
                <a:sym typeface="+mn-ea"/>
              </a:rPr>
              <a:t>   </a:t>
            </a:r>
            <a:r>
              <a:rPr lang="zh-CN" altLang="en-US" sz="2400" dirty="0">
                <a:latin typeface="Times New Roman Regular" panose="02020603050405020304" charset="0"/>
                <a:cs typeface="Times New Roman Regular" panose="02020603050405020304" charset="0"/>
                <a:sym typeface="+mn-ea"/>
              </a:rPr>
              <a:t>It has been confirmed that the low-pass filter in GNNs mainly preserves the commonality of node features, ignoring the difference among them</a:t>
            </a:r>
            <a:r>
              <a:rPr lang="en-US" altLang="zh-CN" sz="2400" dirty="0">
                <a:latin typeface="Times New Roman Regular" panose="02020603050405020304" charset="0"/>
                <a:cs typeface="Times New Roman Regular" panose="02020603050405020304" charset="0"/>
                <a:sym typeface="+mn-ea"/>
              </a:rPr>
              <a:t>.</a:t>
            </a:r>
            <a:endParaRPr lang="zh-CN" altLang="en-US" sz="2400" dirty="0">
              <a:latin typeface="Times New Roman Regular" panose="02020603050405020304" charset="0"/>
              <a:cs typeface="Times New Roman Regular" panose="02020603050405020304" charset="0"/>
              <a:sym typeface="+mn-ea"/>
            </a:endParaRPr>
          </a:p>
          <a:p>
            <a:r>
              <a:rPr lang="en-US" altLang="zh-CN" sz="2400" dirty="0">
                <a:solidFill>
                  <a:srgbClr val="FF0000"/>
                </a:solidFill>
                <a:latin typeface="Times New Roman Regular" panose="02020603050405020304" charset="0"/>
                <a:cs typeface="Times New Roman Regular" panose="02020603050405020304" charset="0"/>
                <a:sym typeface="+mn-ea"/>
              </a:rPr>
              <a:t>   </a:t>
            </a:r>
            <a:endParaRPr lang="zh-CN" altLang="en-US" sz="2400" dirty="0">
              <a:latin typeface="Times New Roman Regular" panose="02020603050405020304" charset="0"/>
              <a:cs typeface="Times New Roman Regular" panose="02020603050405020304" charset="0"/>
              <a:sym typeface="+mn-ea"/>
            </a:endParaRPr>
          </a:p>
          <a:p>
            <a:endParaRPr lang="zh-CN" altLang="en-US" sz="2400" dirty="0">
              <a:latin typeface="Times New Roman Regular" panose="02020603050405020304" charset="0"/>
              <a:cs typeface="Times New Roman Regular" panose="02020603050405020304" charset="0"/>
              <a:sym typeface="+mn-ea"/>
            </a:endParaRPr>
          </a:p>
          <a:p>
            <a:endParaRPr lang="zh-CN" altLang="en-US" sz="2400" dirty="0">
              <a:latin typeface="Times New Roman Regular" panose="02020603050405020304" charset="0"/>
              <a:cs typeface="Times New Roman Regular" panose="02020603050405020304" charset="0"/>
              <a:sym typeface="+mn-ea"/>
            </a:endParaRPr>
          </a:p>
          <a:p>
            <a:endParaRPr lang="zh-CN" altLang="en-US" sz="2400" dirty="0">
              <a:latin typeface="Times New Roman Regular" panose="02020603050405020304" charset="0"/>
              <a:cs typeface="Times New Roman Regular" panose="02020603050405020304" charset="0"/>
              <a:sym typeface="+mn-ea"/>
            </a:endParaRPr>
          </a:p>
          <a:p>
            <a:endParaRPr lang="zh-CN" altLang="en-US" sz="2400" dirty="0">
              <a:latin typeface="Times New Roman Regular" panose="02020603050405020304" charset="0"/>
              <a:cs typeface="Times New Roman Regular" panose="02020603050405020304" charset="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485413"/>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Introduction</a:t>
            </a:r>
            <a:endParaRPr lang="zh-CN" altLang="en-US" sz="3200" dirty="0">
              <a:solidFill>
                <a:schemeClr val="accent1">
                  <a:lumMod val="50000"/>
                </a:schemeClr>
              </a:solidFill>
              <a:latin typeface="Times New Roman" panose="02020603050405020304" pitchFamily="18" charset="0"/>
              <a:ea typeface="楷体" panose="02010609060101010101" pitchFamily="49" charset="-122"/>
            </a:endParaRPr>
          </a:p>
        </p:txBody>
      </p:sp>
      <p:sp>
        <p:nvSpPr>
          <p:cNvPr id="3" name="文本框 2"/>
          <p:cNvSpPr txBox="1"/>
          <p:nvPr/>
        </p:nvSpPr>
        <p:spPr>
          <a:xfrm>
            <a:off x="219710" y="1354455"/>
            <a:ext cx="11763375" cy="4892675"/>
          </a:xfrm>
          <a:prstGeom prst="rect">
            <a:avLst/>
          </a:prstGeom>
          <a:noFill/>
        </p:spPr>
        <p:txBody>
          <a:bodyPr wrap="square" rtlCol="0" anchor="t">
            <a:spAutoFit/>
          </a:bodyPr>
          <a:lstStyle/>
          <a:p>
            <a:r>
              <a:rPr lang="zh-CN" altLang="en-US">
                <a:latin typeface="Times New Roman Regular" panose="02020603050405020304" charset="0"/>
                <a:cs typeface="Times New Roman Regular" panose="02020603050405020304" charset="0"/>
              </a:rPr>
              <a:t> </a:t>
            </a:r>
            <a:r>
              <a:rPr sz="2400">
                <a:latin typeface="Times New Roman" panose="02020603050405020304" pitchFamily="18" charset="0"/>
                <a:cs typeface="Times New Roman" panose="02020603050405020304" pitchFamily="18" charset="0"/>
              </a:rPr>
              <a:t>Our work’s key contributions are as follows:</a:t>
            </a:r>
            <a:endParaRPr sz="2400">
              <a:latin typeface="Times New Roman" panose="02020603050405020304" pitchFamily="18" charset="0"/>
              <a:cs typeface="Times New Roman" panose="02020603050405020304" pitchFamily="18" charset="0"/>
            </a:endParaRPr>
          </a:p>
          <a:p>
            <a:endParaRPr sz="2400">
              <a:latin typeface="Times New Roman" panose="02020603050405020304" pitchFamily="18" charset="0"/>
              <a:cs typeface="Times New Roman" panose="02020603050405020304" pitchFamily="18" charset="0"/>
            </a:endParaRPr>
          </a:p>
          <a:p>
            <a:r>
              <a:rPr lang="zh-CN" altLang="en-US" sz="2400">
                <a:latin typeface="Times New Roman Regular" panose="02020603050405020304" charset="0"/>
                <a:cs typeface="Times New Roman Regular" panose="02020603050405020304" charset="0"/>
                <a:sym typeface="+mn-ea"/>
              </a:rPr>
              <a:t>•</a:t>
            </a:r>
            <a:r>
              <a:rPr lang="zh-CN" altLang="en-US">
                <a:latin typeface="Times New Roman Regular" panose="02020603050405020304" charset="0"/>
                <a:cs typeface="Times New Roman Regular" panose="02020603050405020304" charset="0"/>
                <a:sym typeface="+mn-ea"/>
              </a:rPr>
              <a:t> </a:t>
            </a:r>
            <a:r>
              <a:rPr sz="2400">
                <a:latin typeface="Times New Roman Regular" panose="02020603050405020304" charset="0"/>
                <a:cs typeface="Times New Roman Regular" panose="02020603050405020304" charset="0"/>
                <a:sym typeface="+mn-ea"/>
              </a:rPr>
              <a:t>We introduce a novel model, namely, </a:t>
            </a:r>
            <a:r>
              <a:rPr sz="2400">
                <a:solidFill>
                  <a:srgbClr val="FF0000"/>
                </a:solidFill>
                <a:latin typeface="Times New Roman Regular" panose="02020603050405020304" charset="0"/>
                <a:cs typeface="Times New Roman Regular" panose="02020603050405020304" charset="0"/>
                <a:sym typeface="+mn-ea"/>
              </a:rPr>
              <a:t>DADGNN</a:t>
            </a:r>
            <a:r>
              <a:rPr sz="2400">
                <a:latin typeface="Times New Roman Regular" panose="02020603050405020304" charset="0"/>
                <a:cs typeface="Times New Roman Regular" panose="02020603050405020304" charset="0"/>
                <a:sym typeface="+mn-ea"/>
              </a:rPr>
              <a:t>, based on the attention diffusion and</a:t>
            </a:r>
            <a:endParaRPr sz="2400">
              <a:latin typeface="Times New Roman Regular" panose="02020603050405020304" charset="0"/>
              <a:cs typeface="Times New Roman Regular" panose="02020603050405020304" charset="0"/>
              <a:sym typeface="+mn-ea"/>
            </a:endParaRPr>
          </a:p>
          <a:p>
            <a:r>
              <a:rPr sz="2400">
                <a:latin typeface="Times New Roman Regular" panose="02020603050405020304" charset="0"/>
                <a:cs typeface="Times New Roman Regular" panose="02020603050405020304" charset="0"/>
                <a:sym typeface="+mn-ea"/>
              </a:rPr>
              <a:t>decoupling technique, which has excellent expressive power in modeling documents and overcomes some limitations of conventional graph-based models.</a:t>
            </a:r>
            <a:endParaRPr sz="2400">
              <a:latin typeface="Times New Roman Regular" panose="02020603050405020304" charset="0"/>
              <a:cs typeface="Times New Roman Regular" panose="02020603050405020304" charset="0"/>
              <a:sym typeface="+mn-ea"/>
            </a:endParaRPr>
          </a:p>
          <a:p>
            <a:endParaRPr sz="2400">
              <a:sym typeface="+mn-ea"/>
            </a:endParaRPr>
          </a:p>
          <a:p>
            <a:r>
              <a:rPr lang="zh-CN" altLang="en-US" sz="2400">
                <a:latin typeface="Times New Roman Regular" panose="02020603050405020304" charset="0"/>
                <a:cs typeface="Times New Roman Regular" panose="02020603050405020304" charset="0"/>
              </a:rPr>
              <a:t>• </a:t>
            </a:r>
            <a:r>
              <a:rPr sz="2400">
                <a:latin typeface="Times New Roman Regular" panose="02020603050405020304" charset="0"/>
                <a:cs typeface="Times New Roman Regular" panose="02020603050405020304" charset="0"/>
              </a:rPr>
              <a:t>We theoretically prove that </a:t>
            </a:r>
            <a:r>
              <a:rPr sz="2400">
                <a:solidFill>
                  <a:srgbClr val="FF0000"/>
                </a:solidFill>
                <a:latin typeface="Times New Roman Regular" panose="02020603050405020304" charset="0"/>
                <a:cs typeface="Times New Roman Regular" panose="02020603050405020304" charset="0"/>
              </a:rPr>
              <a:t>the attention diffusion operation</a:t>
            </a:r>
            <a:r>
              <a:rPr sz="2400">
                <a:latin typeface="Times New Roman Regular" panose="02020603050405020304" charset="0"/>
                <a:cs typeface="Times New Roman Regular" panose="02020603050405020304" charset="0"/>
              </a:rPr>
              <a:t> is equivalent to a polynomial graph filter that can utilize both high- and low-frequency graph signals.</a:t>
            </a:r>
            <a:endParaRPr sz="2400">
              <a:latin typeface="Times New Roman Regular" panose="02020603050405020304" charset="0"/>
              <a:cs typeface="Times New Roman Regular" panose="02020603050405020304" charset="0"/>
            </a:endParaRPr>
          </a:p>
          <a:p>
            <a:endParaRPr sz="2400">
              <a:latin typeface="Times New Roman Regular" panose="02020603050405020304" charset="0"/>
              <a:cs typeface="Times New Roman Regular" panose="02020603050405020304" charset="0"/>
            </a:endParaRPr>
          </a:p>
          <a:p>
            <a:r>
              <a:rPr lang="zh-CN" altLang="en-US" sz="2400">
                <a:latin typeface="Times New Roman Regular" panose="02020603050405020304" charset="0"/>
                <a:cs typeface="Times New Roman Regular" panose="02020603050405020304" charset="0"/>
                <a:sym typeface="+mn-ea"/>
              </a:rPr>
              <a:t>• </a:t>
            </a:r>
            <a:r>
              <a:rPr sz="2400">
                <a:latin typeface="Times New Roman Regular" panose="02020603050405020304" charset="0"/>
                <a:cs typeface="Times New Roman Regular" panose="02020603050405020304" charset="0"/>
              </a:rPr>
              <a:t>We conduct extensive </a:t>
            </a:r>
            <a:r>
              <a:rPr sz="2400">
                <a:solidFill>
                  <a:srgbClr val="FF0000"/>
                </a:solidFill>
                <a:latin typeface="Times New Roman Regular" panose="02020603050405020304" charset="0"/>
                <a:cs typeface="Times New Roman Regular" panose="02020603050405020304" charset="0"/>
              </a:rPr>
              <a:t>experiments</a:t>
            </a:r>
            <a:r>
              <a:rPr sz="2400">
                <a:latin typeface="Times New Roman Regular" panose="02020603050405020304" charset="0"/>
                <a:cs typeface="Times New Roman Regular" panose="02020603050405020304" charset="0"/>
              </a:rPr>
              <a:t> on a series of benchmark datasets, and the state-of-the-art performance of DADGNN illustrates its superiority compared to other competitive baseline models.</a:t>
            </a:r>
            <a:endParaRPr sz="2400">
              <a:latin typeface="Times New Roman Regular" panose="02020603050405020304" charset="0"/>
              <a:cs typeface="Times New Roman Regular" panose="02020603050405020304" charset="0"/>
            </a:endParaRPr>
          </a:p>
          <a:p>
            <a:endParaRPr lang="zh-CN" altLang="en-US" sz="2400">
              <a:latin typeface="Times New Roman Regular" panose="02020603050405020304" charset="0"/>
              <a:cs typeface="Times New Roman Regular" panose="02020603050405020304"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10813"/>
            <a:ext cx="10515600" cy="482946"/>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pic>
        <p:nvPicPr>
          <p:cNvPr id="3" name="图片 2" descr="截屏2022-01-24 下午7.31.35"/>
          <p:cNvPicPr>
            <a:picLocks noChangeAspect="1"/>
          </p:cNvPicPr>
          <p:nvPr/>
        </p:nvPicPr>
        <p:blipFill>
          <a:blip r:embed="rId1"/>
          <a:stretch>
            <a:fillRect/>
          </a:stretch>
        </p:blipFill>
        <p:spPr>
          <a:xfrm>
            <a:off x="1295400" y="1517015"/>
            <a:ext cx="10058400" cy="470598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8605"/>
            <a:ext cx="10515600" cy="603885"/>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7" name="文本框 6"/>
          <p:cNvSpPr txBox="1"/>
          <p:nvPr/>
        </p:nvSpPr>
        <p:spPr>
          <a:xfrm>
            <a:off x="195580" y="691515"/>
            <a:ext cx="11158220" cy="521970"/>
          </a:xfrm>
          <a:prstGeom prst="rect">
            <a:avLst/>
          </a:prstGeom>
          <a:noFill/>
        </p:spPr>
        <p:txBody>
          <a:bodyPr wrap="square" rtlCol="0" anchor="t">
            <a:spAutoFit/>
          </a:bodyPr>
          <a:lstStyle/>
          <a:p>
            <a:r>
              <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Text Graph Construction</a:t>
            </a:r>
            <a:endParaRPr lang="en-US" altLang="zh-CN" sz="28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descr="截屏2022-01-24 下午7.39.41"/>
          <p:cNvPicPr>
            <a:picLocks noChangeAspect="1"/>
          </p:cNvPicPr>
          <p:nvPr/>
        </p:nvPicPr>
        <p:blipFill>
          <a:blip r:embed="rId1"/>
          <a:stretch>
            <a:fillRect/>
          </a:stretch>
        </p:blipFill>
        <p:spPr>
          <a:xfrm>
            <a:off x="7132320" y="2463165"/>
            <a:ext cx="1549400" cy="431800"/>
          </a:xfrm>
          <a:prstGeom prst="rect">
            <a:avLst/>
          </a:prstGeom>
        </p:spPr>
      </p:pic>
      <p:pic>
        <p:nvPicPr>
          <p:cNvPr id="4" name="图片 3" descr="截屏2022-01-24 下午7.40.08"/>
          <p:cNvPicPr>
            <a:picLocks noChangeAspect="1"/>
          </p:cNvPicPr>
          <p:nvPr/>
        </p:nvPicPr>
        <p:blipFill>
          <a:blip r:embed="rId2"/>
          <a:stretch>
            <a:fillRect/>
          </a:stretch>
        </p:blipFill>
        <p:spPr>
          <a:xfrm>
            <a:off x="1209040" y="2369185"/>
            <a:ext cx="3111500" cy="3124200"/>
          </a:xfrm>
          <a:prstGeom prst="rect">
            <a:avLst/>
          </a:prstGeom>
        </p:spPr>
      </p:pic>
      <p:pic>
        <p:nvPicPr>
          <p:cNvPr id="5" name="图片 4" descr="截屏2022-01-24 下午7.40.27"/>
          <p:cNvPicPr>
            <a:picLocks noChangeAspect="1"/>
          </p:cNvPicPr>
          <p:nvPr/>
        </p:nvPicPr>
        <p:blipFill>
          <a:blip r:embed="rId3"/>
          <a:stretch>
            <a:fillRect/>
          </a:stretch>
        </p:blipFill>
        <p:spPr>
          <a:xfrm>
            <a:off x="7132320" y="3096260"/>
            <a:ext cx="2425700" cy="508000"/>
          </a:xfrm>
          <a:prstGeom prst="rect">
            <a:avLst/>
          </a:prstGeom>
        </p:spPr>
      </p:pic>
      <p:pic>
        <p:nvPicPr>
          <p:cNvPr id="6" name="图片 5" descr="截屏2022-01-24 下午7.41.16"/>
          <p:cNvPicPr>
            <a:picLocks noChangeAspect="1"/>
          </p:cNvPicPr>
          <p:nvPr/>
        </p:nvPicPr>
        <p:blipFill>
          <a:blip r:embed="rId4"/>
          <a:stretch>
            <a:fillRect/>
          </a:stretch>
        </p:blipFill>
        <p:spPr>
          <a:xfrm>
            <a:off x="7132320" y="3890010"/>
            <a:ext cx="2895600" cy="444500"/>
          </a:xfrm>
          <a:prstGeom prst="rect">
            <a:avLst/>
          </a:prstGeom>
        </p:spPr>
      </p:pic>
      <p:pic>
        <p:nvPicPr>
          <p:cNvPr id="8" name="图片 7" descr="截屏2022-01-24 下午7.41.49"/>
          <p:cNvPicPr>
            <a:picLocks noChangeAspect="1"/>
          </p:cNvPicPr>
          <p:nvPr/>
        </p:nvPicPr>
        <p:blipFill>
          <a:blip r:embed="rId5"/>
          <a:stretch>
            <a:fillRect/>
          </a:stretch>
        </p:blipFill>
        <p:spPr>
          <a:xfrm>
            <a:off x="7132320" y="4784090"/>
            <a:ext cx="2781300" cy="4699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8605"/>
            <a:ext cx="10515600" cy="603885"/>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7" name="文本框 6"/>
          <p:cNvSpPr txBox="1"/>
          <p:nvPr/>
        </p:nvSpPr>
        <p:spPr>
          <a:xfrm>
            <a:off x="195580" y="691515"/>
            <a:ext cx="11158220" cy="521970"/>
          </a:xfrm>
          <a:prstGeom prst="rect">
            <a:avLst/>
          </a:prstGeom>
          <a:noFill/>
        </p:spPr>
        <p:txBody>
          <a:bodyPr wrap="square" rtlCol="0" anchor="t">
            <a:spAutoFit/>
          </a:bodyPr>
          <a:lstStyle/>
          <a:p>
            <a:r>
              <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Key Components</a:t>
            </a:r>
            <a:endParaRPr lang="en-US" altLang="zh-CN" sz="28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8" name="图片 7" descr="截屏2022-01-24 下午7.42.57"/>
          <p:cNvPicPr>
            <a:picLocks noChangeAspect="1"/>
          </p:cNvPicPr>
          <p:nvPr/>
        </p:nvPicPr>
        <p:blipFill>
          <a:blip r:embed="rId1"/>
          <a:srcRect l="2261"/>
          <a:stretch>
            <a:fillRect/>
          </a:stretch>
        </p:blipFill>
        <p:spPr>
          <a:xfrm>
            <a:off x="195580" y="2446655"/>
            <a:ext cx="6065520" cy="2553335"/>
          </a:xfrm>
          <a:prstGeom prst="rect">
            <a:avLst/>
          </a:prstGeom>
        </p:spPr>
      </p:pic>
      <p:pic>
        <p:nvPicPr>
          <p:cNvPr id="10" name="图片 9" descr="截屏2022-01-24 下午8.00.48"/>
          <p:cNvPicPr>
            <a:picLocks noChangeAspect="1"/>
          </p:cNvPicPr>
          <p:nvPr/>
        </p:nvPicPr>
        <p:blipFill>
          <a:blip r:embed="rId2"/>
          <a:srcRect t="9806" r="2186" b="9854"/>
          <a:stretch>
            <a:fillRect/>
          </a:stretch>
        </p:blipFill>
        <p:spPr>
          <a:xfrm>
            <a:off x="6377305" y="1395730"/>
            <a:ext cx="5739130" cy="1050925"/>
          </a:xfrm>
          <a:prstGeom prst="rect">
            <a:avLst/>
          </a:prstGeom>
        </p:spPr>
      </p:pic>
      <p:pic>
        <p:nvPicPr>
          <p:cNvPr id="13" name="图片 12" descr="截屏2022-01-24 下午8.02.02"/>
          <p:cNvPicPr>
            <a:picLocks noChangeAspect="1"/>
          </p:cNvPicPr>
          <p:nvPr/>
        </p:nvPicPr>
        <p:blipFill>
          <a:blip r:embed="rId3"/>
          <a:stretch>
            <a:fillRect/>
          </a:stretch>
        </p:blipFill>
        <p:spPr>
          <a:xfrm>
            <a:off x="6696710" y="2446655"/>
            <a:ext cx="4657090" cy="641985"/>
          </a:xfrm>
          <a:prstGeom prst="rect">
            <a:avLst/>
          </a:prstGeom>
        </p:spPr>
      </p:pic>
      <p:pic>
        <p:nvPicPr>
          <p:cNvPr id="14" name="图片 13" descr="截屏2022-01-24 下午8.02.28"/>
          <p:cNvPicPr>
            <a:picLocks noChangeAspect="1"/>
          </p:cNvPicPr>
          <p:nvPr/>
        </p:nvPicPr>
        <p:blipFill>
          <a:blip r:embed="rId4"/>
          <a:stretch>
            <a:fillRect/>
          </a:stretch>
        </p:blipFill>
        <p:spPr>
          <a:xfrm>
            <a:off x="6696710" y="3037205"/>
            <a:ext cx="4657090" cy="594360"/>
          </a:xfrm>
          <a:prstGeom prst="rect">
            <a:avLst/>
          </a:prstGeom>
        </p:spPr>
      </p:pic>
      <p:pic>
        <p:nvPicPr>
          <p:cNvPr id="16" name="图片 15" descr="截屏2022-01-24 下午10.25.10"/>
          <p:cNvPicPr>
            <a:picLocks noChangeAspect="1"/>
          </p:cNvPicPr>
          <p:nvPr/>
        </p:nvPicPr>
        <p:blipFill>
          <a:blip r:embed="rId5"/>
          <a:srcRect l="1838" t="12576" r="2093"/>
          <a:stretch>
            <a:fillRect/>
          </a:stretch>
        </p:blipFill>
        <p:spPr>
          <a:xfrm>
            <a:off x="6261100" y="3751580"/>
            <a:ext cx="5887085" cy="866775"/>
          </a:xfrm>
          <a:prstGeom prst="rect">
            <a:avLst/>
          </a:prstGeom>
        </p:spPr>
      </p:pic>
      <p:pic>
        <p:nvPicPr>
          <p:cNvPr id="17" name="图片 16" descr="截屏2022-01-24 下午10.26.09"/>
          <p:cNvPicPr>
            <a:picLocks noChangeAspect="1"/>
          </p:cNvPicPr>
          <p:nvPr/>
        </p:nvPicPr>
        <p:blipFill>
          <a:blip r:embed="rId6"/>
          <a:srcRect t="1748"/>
          <a:stretch>
            <a:fillRect/>
          </a:stretch>
        </p:blipFill>
        <p:spPr>
          <a:xfrm>
            <a:off x="6610350" y="4738370"/>
            <a:ext cx="5187950" cy="1007745"/>
          </a:xfrm>
          <a:prstGeom prst="rect">
            <a:avLst/>
          </a:prstGeom>
        </p:spPr>
      </p:pic>
      <p:pic>
        <p:nvPicPr>
          <p:cNvPr id="18" name="图片 17" descr="截屏2022-01-24 下午10.26.41"/>
          <p:cNvPicPr>
            <a:picLocks noChangeAspect="1"/>
          </p:cNvPicPr>
          <p:nvPr/>
        </p:nvPicPr>
        <p:blipFill>
          <a:blip r:embed="rId7"/>
          <a:stretch>
            <a:fillRect/>
          </a:stretch>
        </p:blipFill>
        <p:spPr>
          <a:xfrm>
            <a:off x="6610350" y="5739130"/>
            <a:ext cx="1710055" cy="2609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截屏2022-01-24 下午10.27.52"/>
          <p:cNvPicPr>
            <a:picLocks noChangeAspect="1"/>
          </p:cNvPicPr>
          <p:nvPr/>
        </p:nvPicPr>
        <p:blipFill>
          <a:blip r:embed="rId1"/>
          <a:stretch>
            <a:fillRect/>
          </a:stretch>
        </p:blipFill>
        <p:spPr>
          <a:xfrm>
            <a:off x="5387340" y="1535430"/>
            <a:ext cx="6318885" cy="2470785"/>
          </a:xfrm>
          <a:prstGeom prst="rect">
            <a:avLst/>
          </a:prstGeom>
        </p:spPr>
      </p:pic>
      <p:sp>
        <p:nvSpPr>
          <p:cNvPr id="2" name="标题 1"/>
          <p:cNvSpPr>
            <a:spLocks noGrp="1"/>
          </p:cNvSpPr>
          <p:nvPr>
            <p:ph type="title"/>
          </p:nvPr>
        </p:nvSpPr>
        <p:spPr>
          <a:xfrm>
            <a:off x="838200" y="268605"/>
            <a:ext cx="10515600" cy="603885"/>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7" name="文本框 6"/>
          <p:cNvSpPr txBox="1"/>
          <p:nvPr/>
        </p:nvSpPr>
        <p:spPr>
          <a:xfrm>
            <a:off x="195580" y="691515"/>
            <a:ext cx="11158220" cy="521970"/>
          </a:xfrm>
          <a:prstGeom prst="rect">
            <a:avLst/>
          </a:prstGeom>
          <a:noFill/>
        </p:spPr>
        <p:txBody>
          <a:bodyPr wrap="square" rtlCol="0" anchor="t">
            <a:spAutoFit/>
          </a:bodyPr>
          <a:lstStyle/>
          <a:p>
            <a:r>
              <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Key Components</a:t>
            </a:r>
            <a:endParaRPr lang="en-US" altLang="zh-CN" sz="28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8" name="图片 7" descr="截屏2022-01-24 下午7.42.57"/>
          <p:cNvPicPr>
            <a:picLocks noChangeAspect="1"/>
          </p:cNvPicPr>
          <p:nvPr/>
        </p:nvPicPr>
        <p:blipFill>
          <a:blip r:embed="rId2"/>
          <a:srcRect l="2261"/>
          <a:stretch>
            <a:fillRect/>
          </a:stretch>
        </p:blipFill>
        <p:spPr>
          <a:xfrm>
            <a:off x="195580" y="2446655"/>
            <a:ext cx="6065520" cy="2553335"/>
          </a:xfrm>
          <a:prstGeom prst="rect">
            <a:avLst/>
          </a:prstGeom>
        </p:spPr>
      </p:pic>
      <p:pic>
        <p:nvPicPr>
          <p:cNvPr id="4" name="图片 3" descr="截屏2022-01-24 下午10.28.33"/>
          <p:cNvPicPr>
            <a:picLocks noChangeAspect="1"/>
          </p:cNvPicPr>
          <p:nvPr/>
        </p:nvPicPr>
        <p:blipFill>
          <a:blip r:embed="rId3"/>
          <a:stretch>
            <a:fillRect/>
          </a:stretch>
        </p:blipFill>
        <p:spPr>
          <a:xfrm>
            <a:off x="6725285" y="4668520"/>
            <a:ext cx="4628515" cy="1391920"/>
          </a:xfrm>
          <a:prstGeom prst="rect">
            <a:avLst/>
          </a:prstGeom>
        </p:spPr>
      </p:pic>
      <p:pic>
        <p:nvPicPr>
          <p:cNvPr id="19" name="图片 18" descr="截屏2022-01-24 下午10.29.16"/>
          <p:cNvPicPr>
            <a:picLocks noChangeAspect="1"/>
          </p:cNvPicPr>
          <p:nvPr/>
        </p:nvPicPr>
        <p:blipFill>
          <a:blip r:embed="rId4"/>
          <a:stretch>
            <a:fillRect/>
          </a:stretch>
        </p:blipFill>
        <p:spPr>
          <a:xfrm>
            <a:off x="838200" y="5537200"/>
            <a:ext cx="4597400" cy="6223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8605"/>
            <a:ext cx="10515600" cy="603885"/>
          </a:xfrm>
        </p:spPr>
        <p:txBody>
          <a:bodyPr/>
          <a:lstStyle/>
          <a:p>
            <a:r>
              <a:rPr lang="en-US" altLang="zh-CN" sz="3200" dirty="0">
                <a:solidFill>
                  <a:schemeClr val="accent1">
                    <a:lumMod val="50000"/>
                  </a:schemeClr>
                </a:solidFill>
                <a:latin typeface="Times New Roman" panose="02020603050405020304" pitchFamily="18" charset="0"/>
                <a:ea typeface="楷体" panose="02010609060101010101" pitchFamily="49" charset="-122"/>
              </a:rPr>
              <a:t>Approach</a:t>
            </a:r>
            <a:endParaRPr lang="zh-CN" altLang="en-US" dirty="0"/>
          </a:p>
        </p:txBody>
      </p:sp>
      <p:sp>
        <p:nvSpPr>
          <p:cNvPr id="7" name="文本框 6"/>
          <p:cNvSpPr txBox="1"/>
          <p:nvPr/>
        </p:nvSpPr>
        <p:spPr>
          <a:xfrm>
            <a:off x="195580" y="691515"/>
            <a:ext cx="11158220" cy="521970"/>
          </a:xfrm>
          <a:prstGeom prst="rect">
            <a:avLst/>
          </a:prstGeom>
          <a:noFill/>
        </p:spPr>
        <p:txBody>
          <a:bodyPr wrap="square" rtlCol="0" anchor="t">
            <a:spAutoFit/>
          </a:bodyPr>
          <a:lstStyle/>
          <a:p>
            <a:r>
              <a:rPr lang="en-US" altLang="zh-CN" sz="20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8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rPr>
              <a:t>  Key Components</a:t>
            </a:r>
            <a:endParaRPr lang="en-US" altLang="zh-CN" sz="2800" b="1" dirty="0">
              <a:solidFill>
                <a:schemeClr val="tx1"/>
              </a:solidFill>
              <a:effectLst>
                <a:glow rad="63500">
                  <a:schemeClr val="bg1"/>
                </a:glow>
                <a:reflection blurRad="6350" stA="55000" endA="300" endPos="35000" dir="5400000" sy="-100000" algn="bl" rotWithShape="0"/>
              </a:effectLst>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8" name="图片 7" descr="截屏2022-01-24 下午7.42.57"/>
          <p:cNvPicPr>
            <a:picLocks noChangeAspect="1"/>
          </p:cNvPicPr>
          <p:nvPr/>
        </p:nvPicPr>
        <p:blipFill>
          <a:blip r:embed="rId1"/>
          <a:srcRect l="2261"/>
          <a:stretch>
            <a:fillRect/>
          </a:stretch>
        </p:blipFill>
        <p:spPr>
          <a:xfrm>
            <a:off x="127000" y="2390775"/>
            <a:ext cx="6065520" cy="2553335"/>
          </a:xfrm>
          <a:prstGeom prst="rect">
            <a:avLst/>
          </a:prstGeom>
        </p:spPr>
      </p:pic>
      <p:pic>
        <p:nvPicPr>
          <p:cNvPr id="19" name="图片 18" descr="截屏2022-01-24 下午10.29.16"/>
          <p:cNvPicPr>
            <a:picLocks noChangeAspect="1"/>
          </p:cNvPicPr>
          <p:nvPr/>
        </p:nvPicPr>
        <p:blipFill>
          <a:blip r:embed="rId2"/>
          <a:stretch>
            <a:fillRect/>
          </a:stretch>
        </p:blipFill>
        <p:spPr>
          <a:xfrm>
            <a:off x="6363970" y="1001395"/>
            <a:ext cx="4597400" cy="622300"/>
          </a:xfrm>
          <a:prstGeom prst="rect">
            <a:avLst/>
          </a:prstGeom>
        </p:spPr>
      </p:pic>
      <p:pic>
        <p:nvPicPr>
          <p:cNvPr id="5" name="图片 4" descr="截屏2022-01-24 下午10.29.58"/>
          <p:cNvPicPr>
            <a:picLocks noChangeAspect="1"/>
          </p:cNvPicPr>
          <p:nvPr/>
        </p:nvPicPr>
        <p:blipFill>
          <a:blip r:embed="rId3"/>
          <a:stretch>
            <a:fillRect/>
          </a:stretch>
        </p:blipFill>
        <p:spPr>
          <a:xfrm>
            <a:off x="6840855" y="1814195"/>
            <a:ext cx="4762500" cy="1231900"/>
          </a:xfrm>
          <a:prstGeom prst="rect">
            <a:avLst/>
          </a:prstGeom>
        </p:spPr>
      </p:pic>
      <p:pic>
        <p:nvPicPr>
          <p:cNvPr id="10" name="图片 9" descr="截屏2022-01-24 下午10.33.25"/>
          <p:cNvPicPr>
            <a:picLocks noChangeAspect="1"/>
          </p:cNvPicPr>
          <p:nvPr/>
        </p:nvPicPr>
        <p:blipFill>
          <a:blip r:embed="rId4"/>
          <a:srcRect t="10698"/>
          <a:stretch>
            <a:fillRect/>
          </a:stretch>
        </p:blipFill>
        <p:spPr>
          <a:xfrm>
            <a:off x="6985000" y="3237230"/>
            <a:ext cx="4368800" cy="487680"/>
          </a:xfrm>
          <a:prstGeom prst="rect">
            <a:avLst/>
          </a:prstGeom>
        </p:spPr>
      </p:pic>
      <p:pic>
        <p:nvPicPr>
          <p:cNvPr id="11" name="图片 10" descr="截屏2022-01-24 下午10.35.07"/>
          <p:cNvPicPr>
            <a:picLocks noChangeAspect="1"/>
          </p:cNvPicPr>
          <p:nvPr/>
        </p:nvPicPr>
        <p:blipFill>
          <a:blip r:embed="rId5"/>
          <a:stretch>
            <a:fillRect/>
          </a:stretch>
        </p:blipFill>
        <p:spPr>
          <a:xfrm>
            <a:off x="6529705" y="4555490"/>
            <a:ext cx="5384800" cy="596900"/>
          </a:xfrm>
          <a:prstGeom prst="rect">
            <a:avLst/>
          </a:prstGeom>
        </p:spPr>
      </p:pic>
      <p:pic>
        <p:nvPicPr>
          <p:cNvPr id="12" name="图片 11" descr="截屏2022-01-24 下午10.35.30"/>
          <p:cNvPicPr>
            <a:picLocks noChangeAspect="1"/>
          </p:cNvPicPr>
          <p:nvPr/>
        </p:nvPicPr>
        <p:blipFill>
          <a:blip r:embed="rId6"/>
          <a:stretch>
            <a:fillRect/>
          </a:stretch>
        </p:blipFill>
        <p:spPr>
          <a:xfrm>
            <a:off x="6840855" y="5338445"/>
            <a:ext cx="4687570" cy="817880"/>
          </a:xfrm>
          <a:prstGeom prst="rect">
            <a:avLst/>
          </a:prstGeom>
        </p:spPr>
      </p:pic>
      <p:pic>
        <p:nvPicPr>
          <p:cNvPr id="4" name="图片 3" descr="截屏2022-02-13 上午9.58.45"/>
          <p:cNvPicPr>
            <a:picLocks noChangeAspect="1"/>
          </p:cNvPicPr>
          <p:nvPr/>
        </p:nvPicPr>
        <p:blipFill>
          <a:blip r:embed="rId7"/>
          <a:stretch>
            <a:fillRect/>
          </a:stretch>
        </p:blipFill>
        <p:spPr>
          <a:xfrm>
            <a:off x="6985000" y="3724910"/>
            <a:ext cx="4597400" cy="565150"/>
          </a:xfrm>
          <a:prstGeom prst="rect">
            <a:avLst/>
          </a:prstGeom>
        </p:spPr>
      </p:pic>
      <p:pic>
        <p:nvPicPr>
          <p:cNvPr id="9" name="图片 8" descr="截屏2022-02-13 上午9.59.05"/>
          <p:cNvPicPr>
            <a:picLocks noChangeAspect="1"/>
          </p:cNvPicPr>
          <p:nvPr/>
        </p:nvPicPr>
        <p:blipFill>
          <a:blip r:embed="rId8"/>
          <a:stretch>
            <a:fillRect/>
          </a:stretch>
        </p:blipFill>
        <p:spPr>
          <a:xfrm>
            <a:off x="6985000" y="4290060"/>
            <a:ext cx="857250" cy="222885"/>
          </a:xfrm>
          <a:prstGeom prst="rect">
            <a:avLst/>
          </a:prstGeom>
        </p:spPr>
      </p:pic>
      <p:pic>
        <p:nvPicPr>
          <p:cNvPr id="15" name="图片 14" descr="截屏2022-01-24 下午10.29.16"/>
          <p:cNvPicPr>
            <a:picLocks noChangeAspect="1"/>
          </p:cNvPicPr>
          <p:nvPr/>
        </p:nvPicPr>
        <p:blipFill>
          <a:blip r:embed="rId2"/>
          <a:stretch>
            <a:fillRect/>
          </a:stretch>
        </p:blipFill>
        <p:spPr>
          <a:xfrm>
            <a:off x="838200" y="5537200"/>
            <a:ext cx="4597400" cy="622300"/>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2196</Words>
  <Application>WPS 演示</Application>
  <PresentationFormat>宽屏</PresentationFormat>
  <Paragraphs>106</Paragraphs>
  <Slides>18</Slides>
  <Notes>18</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18</vt:i4>
      </vt:variant>
    </vt:vector>
  </HeadingPairs>
  <TitlesOfParts>
    <vt:vector size="43" baseType="lpstr">
      <vt:lpstr>Arial</vt:lpstr>
      <vt:lpstr>方正书宋_GBK</vt:lpstr>
      <vt:lpstr>Wingdings</vt:lpstr>
      <vt:lpstr>Bahnschrift Condensed</vt:lpstr>
      <vt:lpstr>苹方-简</vt:lpstr>
      <vt:lpstr>Gill Sans Ultra Bold</vt:lpstr>
      <vt:lpstr>Times New Roman</vt:lpstr>
      <vt:lpstr>华康俪金黑W8(P)</vt:lpstr>
      <vt:lpstr>宋体</vt:lpstr>
      <vt:lpstr>仿宋</vt:lpstr>
      <vt:lpstr>方正仿宋_GBK</vt:lpstr>
      <vt:lpstr>汉仪书宋二KW</vt:lpstr>
      <vt:lpstr>楷体</vt:lpstr>
      <vt:lpstr>汉仪楷体KW</vt:lpstr>
      <vt:lpstr>Times New Roman Regular</vt:lpstr>
      <vt:lpstr>等线</vt:lpstr>
      <vt:lpstr>汉仪中等线KW</vt:lpstr>
      <vt:lpstr>微软雅黑</vt:lpstr>
      <vt:lpstr>汉仪旗黑</vt:lpstr>
      <vt:lpstr>宋体</vt:lpstr>
      <vt:lpstr>Arial Unicode MS</vt:lpstr>
      <vt:lpstr>冬青黑体简体中文</vt:lpstr>
      <vt:lpstr>BatangChe</vt:lpstr>
      <vt:lpstr>STIXGeneral</vt:lpstr>
      <vt:lpstr>Office 主题​​</vt:lpstr>
      <vt:lpstr>PowerPoint 演示文稿</vt:lpstr>
      <vt:lpstr>PowerPoint 演示文稿</vt:lpstr>
      <vt:lpstr>Introduction</vt:lpstr>
      <vt:lpstr>Introduction</vt:lpstr>
      <vt:lpstr>Approach</vt:lpstr>
      <vt:lpstr>Approach</vt:lpstr>
      <vt:lpstr>Approach</vt:lpstr>
      <vt:lpstr>Approach</vt:lpstr>
      <vt:lpstr>Approach</vt:lpstr>
      <vt:lpstr>Approach</vt:lpstr>
      <vt:lpstr>Approach</vt:lpstr>
      <vt:lpstr>Experiments </vt:lpstr>
      <vt:lpstr>Experiments </vt:lpstr>
      <vt:lpstr>Experiments </vt:lpstr>
      <vt:lpstr>Experiments </vt:lpstr>
      <vt:lpstr>Experiments </vt:lpstr>
      <vt:lpstr>Experiments </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wangjia</cp:lastModifiedBy>
  <cp:revision>1650</cp:revision>
  <dcterms:created xsi:type="dcterms:W3CDTF">2022-02-13T04:35:16Z</dcterms:created>
  <dcterms:modified xsi:type="dcterms:W3CDTF">2022-02-13T04:35:16Z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2052-3.9.6.6441</vt:lpwstr>
  </property>
</Properties>
</file>